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73"/>
  </p:notesMasterIdLst>
  <p:sldIdLst>
    <p:sldId id="257" r:id="rId4"/>
    <p:sldId id="258" r:id="rId5"/>
    <p:sldId id="261" r:id="rId6"/>
    <p:sldId id="486" r:id="rId7"/>
    <p:sldId id="464" r:id="rId8"/>
    <p:sldId id="459" r:id="rId9"/>
    <p:sldId id="463" r:id="rId10"/>
    <p:sldId id="460" r:id="rId11"/>
    <p:sldId id="424" r:id="rId12"/>
    <p:sldId id="461" r:id="rId13"/>
    <p:sldId id="266" r:id="rId14"/>
    <p:sldId id="462" r:id="rId15"/>
    <p:sldId id="469" r:id="rId16"/>
    <p:sldId id="466" r:id="rId17"/>
    <p:sldId id="500" r:id="rId18"/>
    <p:sldId id="501" r:id="rId19"/>
    <p:sldId id="465" r:id="rId20"/>
    <p:sldId id="458" r:id="rId21"/>
    <p:sldId id="467" r:id="rId22"/>
    <p:sldId id="468" r:id="rId23"/>
    <p:sldId id="479" r:id="rId24"/>
    <p:sldId id="288" r:id="rId25"/>
    <p:sldId id="481" r:id="rId26"/>
    <p:sldId id="482" r:id="rId27"/>
    <p:sldId id="470" r:id="rId28"/>
    <p:sldId id="291" r:id="rId29"/>
    <p:sldId id="484" r:id="rId30"/>
    <p:sldId id="483" r:id="rId31"/>
    <p:sldId id="471" r:id="rId32"/>
    <p:sldId id="299" r:id="rId33"/>
    <p:sldId id="472" r:id="rId34"/>
    <p:sldId id="494" r:id="rId35"/>
    <p:sldId id="300" r:id="rId36"/>
    <p:sldId id="348" r:id="rId37"/>
    <p:sldId id="349" r:id="rId38"/>
    <p:sldId id="350" r:id="rId39"/>
    <p:sldId id="455" r:id="rId40"/>
    <p:sldId id="495" r:id="rId41"/>
    <p:sldId id="487" r:id="rId42"/>
    <p:sldId id="473" r:id="rId43"/>
    <p:sldId id="397" r:id="rId44"/>
    <p:sldId id="398" r:id="rId45"/>
    <p:sldId id="400" r:id="rId46"/>
    <p:sldId id="488" r:id="rId47"/>
    <p:sldId id="474" r:id="rId48"/>
    <p:sldId id="457" r:id="rId49"/>
    <p:sldId id="475" r:id="rId50"/>
    <p:sldId id="438" r:id="rId51"/>
    <p:sldId id="439" r:id="rId52"/>
    <p:sldId id="490" r:id="rId53"/>
    <p:sldId id="476" r:id="rId54"/>
    <p:sldId id="447" r:id="rId55"/>
    <p:sldId id="448" r:id="rId56"/>
    <p:sldId id="453" r:id="rId57"/>
    <p:sldId id="454" r:id="rId58"/>
    <p:sldId id="491" r:id="rId59"/>
    <p:sldId id="477" r:id="rId60"/>
    <p:sldId id="442" r:id="rId61"/>
    <p:sldId id="443" r:id="rId62"/>
    <p:sldId id="444" r:id="rId63"/>
    <p:sldId id="478" r:id="rId64"/>
    <p:sldId id="402" r:id="rId65"/>
    <p:sldId id="403" r:id="rId66"/>
    <p:sldId id="493" r:id="rId67"/>
    <p:sldId id="496" r:id="rId68"/>
    <p:sldId id="497" r:id="rId69"/>
    <p:sldId id="498" r:id="rId70"/>
    <p:sldId id="499" r:id="rId71"/>
    <p:sldId id="268" r:id="rId7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8"/>
    <p:restoredTop sz="94728"/>
  </p:normalViewPr>
  <p:slideViewPr>
    <p:cSldViewPr snapToGrid="0" snapToObjects="1">
      <p:cViewPr varScale="1">
        <p:scale>
          <a:sx n="127" d="100"/>
          <a:sy n="127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3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3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3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2469937-6FC0-4BDB-A2E9-E1175F2540F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3C37862-BE3F-4EE9-80EE-F3E3A5CBE70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7557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7682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8070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1234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5282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3012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399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437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8579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23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659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2649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27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7047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0830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3895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595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154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7804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643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473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344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19357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65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2296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446709-6B94-486E-B2CD-1173F5DE235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67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201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44DDAE0-5D83-417F-B473-E595C885294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9423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1391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426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1911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59576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2469937-6FC0-4BDB-A2E9-E1175F2540FB}" type="slidenum">
              <a:rPr lang="en-US" sz="1400" b="0" strike="noStrike" spc="-1" smtClean="0">
                <a:latin typeface="Times New Roman"/>
              </a:rPr>
              <a:t>10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73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29542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0"/>
            <a:ext cx="9142920" cy="5150880"/>
          </a:xfrm>
          <a:prstGeom prst="rect">
            <a:avLst/>
          </a:prstGeom>
          <a:gradFill rotWithShape="0">
            <a:gsLst>
              <a:gs pos="20000">
                <a:schemeClr val="accent3"/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" name="Graphic 7"/>
          <p:cNvPicPr/>
          <p:nvPr/>
        </p:nvPicPr>
        <p:blipFill>
          <a:blip r:embed="rId14"/>
          <a:srcRect l="21663" t="26085" b="26085"/>
          <a:stretch/>
        </p:blipFill>
        <p:spPr>
          <a:xfrm>
            <a:off x="0" y="0"/>
            <a:ext cx="7948800" cy="5142600"/>
          </a:xfrm>
          <a:prstGeom prst="rect">
            <a:avLst/>
          </a:prstGeom>
          <a:ln>
            <a:noFill/>
          </a:ln>
        </p:spPr>
      </p:pic>
      <p:pic>
        <p:nvPicPr>
          <p:cNvPr id="2" name="Picture 9"/>
          <p:cNvPicPr/>
          <p:nvPr/>
        </p:nvPicPr>
        <p:blipFill>
          <a:blip r:embed="rId15"/>
          <a:stretch/>
        </p:blipFill>
        <p:spPr>
          <a:xfrm>
            <a:off x="360" y="0"/>
            <a:ext cx="9142560" cy="5142600"/>
          </a:xfrm>
          <a:prstGeom prst="rect">
            <a:avLst/>
          </a:prstGeom>
          <a:ln>
            <a:noFill/>
          </a:ln>
        </p:spPr>
      </p:pic>
      <p:sp>
        <p:nvSpPr>
          <p:cNvPr id="3" name="Line 2"/>
          <p:cNvSpPr/>
          <p:nvPr/>
        </p:nvSpPr>
        <p:spPr>
          <a:xfrm>
            <a:off x="1223640" y="2987640"/>
            <a:ext cx="1080000" cy="360"/>
          </a:xfrm>
          <a:prstGeom prst="line">
            <a:avLst/>
          </a:prstGeom>
          <a:ln w="12600">
            <a:solidFill>
              <a:schemeClr val="accent5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" name="Picture 7"/>
          <p:cNvPicPr/>
          <p:nvPr/>
        </p:nvPicPr>
        <p:blipFill>
          <a:blip r:embed="rId16"/>
          <a:stretch/>
        </p:blipFill>
        <p:spPr>
          <a:xfrm>
            <a:off x="210240" y="294840"/>
            <a:ext cx="2664360" cy="803520"/>
          </a:xfrm>
          <a:prstGeom prst="rect">
            <a:avLst/>
          </a:prstGeom>
          <a:ln>
            <a:noFill/>
          </a:ln>
        </p:spPr>
      </p:pic>
      <p:pic>
        <p:nvPicPr>
          <p:cNvPr id="5" name="Graphic 12"/>
          <p:cNvPicPr/>
          <p:nvPr/>
        </p:nvPicPr>
        <p:blipFill>
          <a:blip r:embed="rId14"/>
          <a:srcRect l="21663" t="26085" b="26085"/>
          <a:stretch/>
        </p:blipFill>
        <p:spPr>
          <a:xfrm>
            <a:off x="0" y="0"/>
            <a:ext cx="7948800" cy="5142600"/>
          </a:xfrm>
          <a:prstGeom prst="rect">
            <a:avLst/>
          </a:prstGeom>
          <a:ln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0"/>
            <a:ext cx="9142920" cy="5150880"/>
          </a:xfrm>
          <a:prstGeom prst="rect">
            <a:avLst/>
          </a:prstGeom>
          <a:gradFill rotWithShape="0">
            <a:gsLst>
              <a:gs pos="20000">
                <a:schemeClr val="accent3"/>
              </a:gs>
              <a:gs pos="100000">
                <a:schemeClr val="accent1">
                  <a:alpha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Graphic 7"/>
          <p:cNvPicPr/>
          <p:nvPr/>
        </p:nvPicPr>
        <p:blipFill>
          <a:blip r:embed="rId14"/>
          <a:srcRect l="21663" t="26085" b="26085"/>
          <a:stretch/>
        </p:blipFill>
        <p:spPr>
          <a:xfrm>
            <a:off x="0" y="0"/>
            <a:ext cx="7948800" cy="5142600"/>
          </a:xfrm>
          <a:prstGeom prst="rect">
            <a:avLst/>
          </a:prstGeom>
          <a:ln>
            <a:noFill/>
          </a:ln>
        </p:spPr>
      </p:pic>
      <p:sp>
        <p:nvSpPr>
          <p:cNvPr id="46" name="CustomShape 2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gradFill rotWithShape="0">
            <a:gsLst>
              <a:gs pos="10000">
                <a:schemeClr val="tx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" name="Picture 21"/>
          <p:cNvPicPr/>
          <p:nvPr/>
        </p:nvPicPr>
        <p:blipFill>
          <a:blip r:embed="rId15"/>
          <a:stretch/>
        </p:blipFill>
        <p:spPr>
          <a:xfrm>
            <a:off x="246600" y="4798800"/>
            <a:ext cx="856440" cy="257760"/>
          </a:xfrm>
          <a:prstGeom prst="rect">
            <a:avLst/>
          </a:prstGeom>
          <a:ln>
            <a:noFill/>
          </a:ln>
        </p:spPr>
      </p:pic>
      <p:sp>
        <p:nvSpPr>
          <p:cNvPr id="48" name="Line 3"/>
          <p:cNvSpPr/>
          <p:nvPr/>
        </p:nvSpPr>
        <p:spPr>
          <a:xfrm>
            <a:off x="1104120" y="4855680"/>
            <a:ext cx="360" cy="144000"/>
          </a:xfrm>
          <a:prstGeom prst="line">
            <a:avLst/>
          </a:prstGeom>
          <a:ln w="12600">
            <a:solidFill>
              <a:schemeClr val="accent5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9" name="Graphic 8"/>
          <p:cNvPicPr/>
          <p:nvPr/>
        </p:nvPicPr>
        <p:blipFill>
          <a:blip r:embed="rId14"/>
          <a:srcRect l="21663" t="26085" b="26085"/>
          <a:stretch/>
        </p:blipFill>
        <p:spPr>
          <a:xfrm>
            <a:off x="0" y="0"/>
            <a:ext cx="7948800" cy="5142600"/>
          </a:xfrm>
          <a:prstGeom prst="rect">
            <a:avLst/>
          </a:prstGeom>
          <a:ln>
            <a:noFill/>
          </a:ln>
        </p:spPr>
      </p:pic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0"/>
            <a:ext cx="9142920" cy="5142600"/>
          </a:xfrm>
          <a:prstGeom prst="rect">
            <a:avLst/>
          </a:prstGeom>
          <a:gradFill rotWithShape="0"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8256240" y="218880"/>
            <a:ext cx="362520" cy="14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36000" anchor="ctr"/>
          <a:lstStyle/>
          <a:p>
            <a:pPr algn="r">
              <a:lnSpc>
                <a:spcPct val="100000"/>
              </a:lnSpc>
            </a:pPr>
            <a:r>
              <a:rPr lang="en-US" sz="700" b="0" strike="noStrike" spc="-1">
                <a:solidFill>
                  <a:srgbClr val="838587"/>
                </a:solidFill>
                <a:latin typeface="Open Sans"/>
                <a:ea typeface="DejaVu Sans"/>
              </a:rPr>
              <a:t>Page</a:t>
            </a:r>
            <a:endParaRPr lang="en-US" sz="700" b="0" strike="noStrike" spc="-1">
              <a:latin typeface="Arial"/>
            </a:endParaRPr>
          </a:p>
        </p:txBody>
      </p:sp>
      <p:sp>
        <p:nvSpPr>
          <p:cNvPr id="90" name="Line 3"/>
          <p:cNvSpPr/>
          <p:nvPr/>
        </p:nvSpPr>
        <p:spPr>
          <a:xfrm>
            <a:off x="8696160" y="218520"/>
            <a:ext cx="360" cy="14400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" name="Line 4"/>
          <p:cNvSpPr/>
          <p:nvPr/>
        </p:nvSpPr>
        <p:spPr>
          <a:xfrm>
            <a:off x="1104120" y="4855680"/>
            <a:ext cx="360" cy="14400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2" name="Picture 11"/>
          <p:cNvPicPr/>
          <p:nvPr/>
        </p:nvPicPr>
        <p:blipFill>
          <a:blip r:embed="rId15"/>
          <a:stretch/>
        </p:blipFill>
        <p:spPr>
          <a:xfrm>
            <a:off x="246600" y="4795200"/>
            <a:ext cx="856440" cy="257040"/>
          </a:xfrm>
          <a:prstGeom prst="rect">
            <a:avLst/>
          </a:prstGeom>
          <a:ln>
            <a:noFill/>
          </a:ln>
        </p:spPr>
      </p:pic>
      <p:sp>
        <p:nvSpPr>
          <p:cNvPr id="93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224000" y="1763640"/>
            <a:ext cx="3239280" cy="10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EEF1F9"/>
                </a:solidFill>
                <a:latin typeface="Rockwell"/>
                <a:ea typeface="Rockwell"/>
              </a:rPr>
              <a:t>OpenAPI</a:t>
            </a:r>
            <a:r>
              <a:rPr lang="en-US" sz="2800" b="0" strike="noStrike" spc="-1" dirty="0">
                <a:solidFill>
                  <a:srgbClr val="EEF1F9"/>
                </a:solidFill>
                <a:latin typeface="Rockwell"/>
                <a:ea typeface="Rockwell"/>
              </a:rPr>
              <a:t> Training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224000" y="3204000"/>
            <a:ext cx="32392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320"/>
              </a:spcBef>
            </a:pPr>
            <a:r>
              <a:rPr lang="en-US" sz="1600" b="0" strike="noStrike" spc="-52" dirty="0">
                <a:solidFill>
                  <a:srgbClr val="EEF1F9"/>
                </a:solidFill>
                <a:latin typeface="Calibri Light"/>
                <a:ea typeface="Calibri Light"/>
              </a:rPr>
              <a:t>SBC18 Training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What is a REST API?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Representational State Transfer, Roy Fielding Dissertation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Uses HTTP, URI and HTML to share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 = How do I communicate?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URI = Where is it available to communicate?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HTML = What data am I sharing?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931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What is an API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What is 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a Service</a:t>
            </a:r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?</a:t>
            </a:r>
          </a:p>
        </p:txBody>
      </p:sp>
      <p:sp>
        <p:nvSpPr>
          <p:cNvPr id="338" name="Interface"/>
          <p:cNvSpPr/>
          <p:nvPr/>
        </p:nvSpPr>
        <p:spPr>
          <a:xfrm>
            <a:off x="757655" y="1873206"/>
            <a:ext cx="2172261" cy="229953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2800" dirty="0"/>
              <a:t>Interface</a:t>
            </a:r>
          </a:p>
        </p:txBody>
      </p:sp>
      <p:sp>
        <p:nvSpPr>
          <p:cNvPr id="339" name="Logic"/>
          <p:cNvSpPr/>
          <p:nvPr/>
        </p:nvSpPr>
        <p:spPr>
          <a:xfrm>
            <a:off x="3180346" y="1873206"/>
            <a:ext cx="2323095" cy="229953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Logic</a:t>
            </a:r>
          </a:p>
        </p:txBody>
      </p:sp>
      <p:sp>
        <p:nvSpPr>
          <p:cNvPr id="340" name="Data"/>
          <p:cNvSpPr/>
          <p:nvPr/>
        </p:nvSpPr>
        <p:spPr>
          <a:xfrm>
            <a:off x="5753871" y="1873206"/>
            <a:ext cx="2323094" cy="229953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Data</a:t>
            </a:r>
          </a:p>
        </p:txBody>
      </p:sp>
      <p:sp>
        <p:nvSpPr>
          <p:cNvPr id="341" name="Rectangle"/>
          <p:cNvSpPr/>
          <p:nvPr/>
        </p:nvSpPr>
        <p:spPr>
          <a:xfrm>
            <a:off x="678221" y="1763076"/>
            <a:ext cx="7532008" cy="265778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7356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Interface Examples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IDL - CORBA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WSDL / XML Schema – SOAP Based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WADL – Yahoo Web Application Description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RAML / Blueprint / Swagger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/ JSON Schema – Linux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479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EEF1F9"/>
                </a:solidFill>
                <a:latin typeface="Rockwell"/>
                <a:ea typeface="Rockwell"/>
              </a:rPr>
              <a:t>Swagger 2 to </a:t>
            </a:r>
            <a:r>
              <a:rPr lang="en-US" sz="2400" spc="-1" dirty="0" err="1">
                <a:solidFill>
                  <a:srgbClr val="EEF1F9"/>
                </a:solidFill>
                <a:latin typeface="Rockwell"/>
                <a:ea typeface="Rockwell"/>
              </a:rPr>
              <a:t>OpenAPI</a:t>
            </a:r>
            <a:r>
              <a:rPr lang="en-US" sz="2400" spc="-1" dirty="0">
                <a:solidFill>
                  <a:srgbClr val="EEF1F9"/>
                </a:solidFill>
                <a:latin typeface="Rockwell"/>
                <a:ea typeface="Rockwell"/>
              </a:rPr>
              <a:t> 3</a:t>
            </a:r>
            <a:endParaRPr lang="en-US" sz="2400" b="0" strike="noStrike" spc="-1" dirty="0">
              <a:solidFill>
                <a:srgbClr val="EEF1F9"/>
              </a:solidFill>
              <a:latin typeface="Rockwell"/>
              <a:ea typeface="Rockwel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Restructuring / Simplification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06258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0708"/>
            <a:ext cx="3543086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OpenAPI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2.0 to </a:t>
            </a:r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OpenAPI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3.X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2849B-70DD-9943-BA89-4861CCDAC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61" y="1346478"/>
            <a:ext cx="5843068" cy="3303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5EAC23-0149-6941-86BC-6F2AF5099C3F}"/>
              </a:ext>
            </a:extLst>
          </p:cNvPr>
          <p:cNvSpPr txBox="1"/>
          <p:nvPr/>
        </p:nvSpPr>
        <p:spPr>
          <a:xfrm>
            <a:off x="539551" y="1015865"/>
            <a:ext cx="4985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Image from: 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blog.readme.io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/an-example-filled-guide-to-swagger-3-2/</a:t>
            </a:r>
          </a:p>
        </p:txBody>
      </p:sp>
    </p:spTree>
    <p:extLst>
      <p:ext uri="{BB962C8B-B14F-4D97-AF65-F5344CB8AC3E}">
        <p14:creationId xmlns:p14="http://schemas.microsoft.com/office/powerpoint/2010/main" val="27104126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EEF1F9"/>
                </a:solidFill>
                <a:latin typeface="Rockwell"/>
                <a:ea typeface="Rockwell"/>
              </a:rPr>
              <a:t>Class Prep</a:t>
            </a:r>
            <a:endParaRPr lang="en-US" sz="2400" b="0" strike="noStrike" spc="-1" dirty="0">
              <a:solidFill>
                <a:srgbClr val="EEF1F9"/>
              </a:solidFill>
              <a:latin typeface="Rockwell"/>
              <a:ea typeface="Rockwel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Login to </a:t>
            </a:r>
            <a:r>
              <a:rPr lang="en-US" sz="1600" spc="-52" dirty="0" err="1">
                <a:solidFill>
                  <a:srgbClr val="EEF1F9"/>
                </a:solidFill>
                <a:latin typeface="Calibri Light"/>
              </a:rPr>
              <a:t>SwaggerHub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8387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0708"/>
            <a:ext cx="3543086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SwaggerHub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EAC23-0149-6941-86BC-6F2AF5099C3F}"/>
              </a:ext>
            </a:extLst>
          </p:cNvPr>
          <p:cNvSpPr txBox="1"/>
          <p:nvPr/>
        </p:nvSpPr>
        <p:spPr>
          <a:xfrm>
            <a:off x="539551" y="1015865"/>
            <a:ext cx="256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swagger.io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/tools/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swaggerhub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C4134-C1E0-4745-B9BB-C63FB87C9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5" y="1214309"/>
            <a:ext cx="8039707" cy="37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7606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EEF1F9"/>
                </a:solidFill>
                <a:latin typeface="Rockwell"/>
                <a:ea typeface="Rockwell"/>
              </a:rPr>
              <a:t>OpenAPI</a:t>
            </a:r>
            <a:r>
              <a:rPr lang="en-US" sz="2400" b="0" strike="noStrike" spc="-1" dirty="0">
                <a:solidFill>
                  <a:srgbClr val="EEF1F9"/>
                </a:solidFill>
                <a:latin typeface="Rockwell"/>
                <a:ea typeface="Rockwell"/>
              </a:rPr>
              <a:t> / Exampl</a:t>
            </a:r>
            <a:r>
              <a:rPr lang="en-US" sz="2400" spc="-1" dirty="0">
                <a:solidFill>
                  <a:srgbClr val="EEF1F9"/>
                </a:solidFill>
                <a:latin typeface="Arial"/>
                <a:ea typeface="Rockwell"/>
              </a:rPr>
              <a:t>e Overview</a:t>
            </a:r>
            <a:endParaRPr lang="en-US" sz="2400" b="0" strike="noStrike" spc="-1" dirty="0">
              <a:solidFill>
                <a:srgbClr val="EEF1F9"/>
              </a:solidFill>
              <a:latin typeface="Rockwell"/>
              <a:ea typeface="Rockwel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API Documentation Standard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94730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4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  <a:cs typeface="Calibri Light" panose="020F0302020204030204" pitchFamily="34" charset="0"/>
              </a:rPr>
              <a:t>Training Exercise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  <a:cs typeface="Calibri Light" panose="020F0302020204030204" pitchFamily="34" charset="0"/>
            </a:endParaRPr>
          </a:p>
        </p:txBody>
      </p:sp>
      <p:sp>
        <p:nvSpPr>
          <p:cNvPr id="44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pc="-100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Amazon Warehouse: Tech Insider 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www.youtube.com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watch?v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=5TL80_8ACPc</a:t>
            </a:r>
            <a:endParaRPr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8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1" y="1406642"/>
            <a:ext cx="6614565" cy="33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2840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Characteristics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Chaotic Storage, fill up available space quickly / evenly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Every item that is stocked is scanned and where it is located is scanned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Database stores these details and generates manifest for pickers to create a shipment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Workers use hand-held device to read manifest of product and locations.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143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EEF1F9"/>
                </a:solidFill>
                <a:latin typeface="Rockwell"/>
                <a:ea typeface="Rockwell"/>
              </a:rPr>
              <a:t>Introduction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Chris Riley</a:t>
            </a:r>
          </a:p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400" spc="-52" dirty="0">
                <a:solidFill>
                  <a:srgbClr val="EEF1F9"/>
                </a:solidFill>
                <a:latin typeface="Calibri Light"/>
              </a:rPr>
              <a:t>Director Solution Architecture</a:t>
            </a:r>
            <a:r>
              <a:rPr lang="en-US" sz="1400" spc="-52">
                <a:solidFill>
                  <a:srgbClr val="EEF1F9"/>
                </a:solidFill>
                <a:latin typeface="Calibri Light"/>
              </a:rPr>
              <a:t>, cPrime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spc="-1" dirty="0"/>
          </a:p>
        </p:txBody>
      </p:sp>
      <p:pic>
        <p:nvPicPr>
          <p:cNvPr id="142" name="Picture 141"/>
          <p:cNvPicPr/>
          <p:nvPr/>
        </p:nvPicPr>
        <p:blipFill>
          <a:blip r:embed="rId3"/>
          <a:stretch/>
        </p:blipFill>
        <p:spPr>
          <a:xfrm>
            <a:off x="5213557" y="890437"/>
            <a:ext cx="3120480" cy="208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Data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Warehouse Identifier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Stock Keeping Unit (SKU) – Barcode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Location in Warehouse – Barcode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app.swaggerhub.com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apis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cPrime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simplewarehouse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/v1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0507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EEF1F9"/>
                </a:solidFill>
                <a:latin typeface="Rockwell"/>
                <a:ea typeface="Rockwell"/>
              </a:rPr>
              <a:t>Info Object</a:t>
            </a: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Metadata about the API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9843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Info Object</a:t>
            </a:r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Metadata about the API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Who, what, where (contact, license, hostname information)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 Custodian</a:t>
            </a:r>
          </a:p>
        </p:txBody>
      </p:sp>
    </p:spTree>
    <p:extLst>
      <p:ext uri="{BB962C8B-B14F-4D97-AF65-F5344CB8AC3E}">
        <p14:creationId xmlns:p14="http://schemas.microsoft.com/office/powerpoint/2010/main" val="79946042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0708"/>
            <a:ext cx="3543086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Info Object Example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57D6E15-4E95-2E45-825D-57AEB2FA8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4" y="1472321"/>
            <a:ext cx="8604449" cy="180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13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Info Object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Exercise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</a:t>
            </a:r>
            <a:r>
              <a:rPr lang="en-US" i="1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i="1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= 3.0 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entry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an Info Object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1303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EEF1F9"/>
                </a:solidFill>
                <a:latin typeface="Rockwell"/>
                <a:ea typeface="Rockwell"/>
              </a:rPr>
              <a:t>Servers Object</a:t>
            </a: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Where is the API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3115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75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Servers Object</a:t>
            </a:r>
          </a:p>
        </p:txBody>
      </p:sp>
      <p:sp>
        <p:nvSpPr>
          <p:cNvPr id="477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Answers the where question regarding the API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 or more server / hostnames are provided along with additional meta-data such as ports, basePath or other URI variables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1230" y="3677382"/>
            <a:ext cx="8253219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ctr" hangingPunct="1"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</a:rPr>
              <a:t>api.twitter.com</a:t>
            </a:r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/1.1</a:t>
            </a:r>
            <a:r>
              <a:rPr lang="en-US" sz="1600" dirty="0">
                <a:solidFill>
                  <a:srgbClr val="C00000"/>
                </a:solidFill>
              </a:rPr>
              <a:t>/statuses/</a:t>
            </a:r>
            <a:r>
              <a:rPr lang="en-US" sz="1600" dirty="0" err="1">
                <a:solidFill>
                  <a:srgbClr val="C00000"/>
                </a:solidFill>
              </a:rPr>
              <a:t>user_timeline.json</a:t>
            </a:r>
            <a:r>
              <a:rPr lang="en-US" sz="1600" dirty="0" err="1"/>
              <a:t>?</a:t>
            </a:r>
            <a:r>
              <a:rPr lang="en-US" sz="1600" dirty="0" err="1">
                <a:solidFill>
                  <a:schemeClr val="accent2"/>
                </a:solidFill>
              </a:rPr>
              <a:t>screen_name</a:t>
            </a:r>
            <a:r>
              <a:rPr lang="en-US" sz="1600" dirty="0">
                <a:solidFill>
                  <a:schemeClr val="accent2"/>
                </a:solidFill>
              </a:rPr>
              <a:t>=</a:t>
            </a:r>
            <a:r>
              <a:rPr lang="en-US" sz="1600" dirty="0" err="1">
                <a:solidFill>
                  <a:schemeClr val="accent2"/>
                </a:solidFill>
              </a:rPr>
              <a:t>twitterapi&amp;count</a:t>
            </a:r>
            <a:r>
              <a:rPr lang="en-US" sz="16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=2</a:t>
            </a:r>
          </a:p>
          <a:p>
            <a:endParaRPr lang="en-US" dirty="0"/>
          </a:p>
        </p:txBody>
      </p:sp>
      <p:sp>
        <p:nvSpPr>
          <p:cNvPr id="3" name="Left Brace 2"/>
          <p:cNvSpPr/>
          <p:nvPr/>
        </p:nvSpPr>
        <p:spPr>
          <a:xfrm rot="16200000">
            <a:off x="1668638" y="3021600"/>
            <a:ext cx="341456" cy="2201213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3955651" y="2945060"/>
            <a:ext cx="341456" cy="2372808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Left Brace 8"/>
          <p:cNvSpPr/>
          <p:nvPr/>
        </p:nvSpPr>
        <p:spPr>
          <a:xfrm rot="16200000">
            <a:off x="6605618" y="2701356"/>
            <a:ext cx="341456" cy="2860217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6764" y="4263551"/>
            <a:ext cx="9852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erver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2C282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url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4609" y="4263551"/>
            <a:ext cx="523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path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8870" y="4289709"/>
            <a:ext cx="17738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query parameters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2C282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15424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0708"/>
            <a:ext cx="3543086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Servers Object Example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E2A380C-4F8A-AD45-96F5-C1E425108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409700"/>
            <a:ext cx="4584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099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Servers</a:t>
            </a:r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 Object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Exercise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a Servers Object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9403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EEF1F9"/>
                </a:solidFill>
                <a:latin typeface="Rockwell"/>
                <a:ea typeface="Rockwell"/>
              </a:rPr>
              <a:t>Components Object</a:t>
            </a: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Supporting data / security definitions for the API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51866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cPrime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, Inc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 Scale Agile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Large Scale ALM / DevOps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Technical Architecture for Digital Strategies (Cloud, APIs, Middleware)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408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Components </a:t>
            </a:r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Object</a:t>
            </a:r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Encompasses schemas, parameters, 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securitySchemes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requestBody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responses, headers, examples, links, callbacks</a:t>
            </a:r>
          </a:p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Focuses on reusable elements and the uses reference to component in appropriate section</a:t>
            </a:r>
            <a:endParaRPr sz="240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5580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EEF1F9"/>
                </a:solidFill>
                <a:latin typeface="Rockwell"/>
                <a:ea typeface="Rockwell"/>
              </a:rPr>
              <a:t>Schemas Object</a:t>
            </a: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API Data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7145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  <a:cs typeface="Calibri" panose="020F0502020204030204" pitchFamily="34" charset="0"/>
              </a:rPr>
              <a:t>Schemas Object</a:t>
            </a:r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Using JSON Schema, the Schemas Object identifies the JSON payloads that are received or sent by the API. </a:t>
            </a:r>
          </a:p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Supports different data types including string, number, </a:t>
            </a:r>
            <a:r>
              <a:rPr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boolean</a:t>
            </a: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further classification such as int32, int64, </a:t>
            </a:r>
            <a:r>
              <a:rPr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dateTime</a:t>
            </a: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73050" indent="-273050" defTabSz="354965">
              <a:spcBef>
                <a:spcPts val="2500"/>
              </a:spcBef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Optionality, sequencing, descriptions and other meta-data provide a means to clearly define the JSON payload.</a:t>
            </a:r>
          </a:p>
        </p:txBody>
      </p:sp>
    </p:spTree>
    <p:extLst>
      <p:ext uri="{BB962C8B-B14F-4D97-AF65-F5344CB8AC3E}">
        <p14:creationId xmlns:p14="http://schemas.microsoft.com/office/powerpoint/2010/main" val="169737892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7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Schemas Object Example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70BC52F-034C-624C-940D-6BE7D4744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27150"/>
            <a:ext cx="73914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725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Data Types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pc="-100"/>
            </a:pPr>
            <a:r>
              <a:rPr lang="en-US" sz="18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Base Data Types</a:t>
            </a:r>
            <a:endParaRPr sz="180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567641"/>
              </p:ext>
            </p:extLst>
          </p:nvPr>
        </p:nvGraphicFramePr>
        <p:xfrm>
          <a:off x="833376" y="1687601"/>
          <a:ext cx="7430948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5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“hello”, c:/</a:t>
                      </a:r>
                      <a:r>
                        <a:rPr lang="en-US" b="0" i="0" dirty="0" err="1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file.txt</a:t>
                      </a:r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, 2017-11-12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Any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1,15,22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boolean</a:t>
                      </a:r>
                      <a:endParaRPr lang="en-US" b="0" i="0" dirty="0">
                        <a:solidFill>
                          <a:schemeClr val="bg2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True /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JSON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JSON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46978" y="4364947"/>
            <a:ext cx="47275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  <a:sym typeface="Calibri"/>
              </a:rPr>
              <a:t>Note:</a:t>
            </a:r>
            <a:r>
              <a:rPr kumimoji="0" lang="en-US" sz="1800" u="none" strike="noStrike" cap="none" spc="0" normalizeH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  <a:sym typeface="Calibri"/>
              </a:rPr>
              <a:t> Mixed types are supported via </a:t>
            </a:r>
            <a:r>
              <a:rPr kumimoji="0" lang="en-US" sz="1800" u="none" strike="noStrike" cap="none" spc="0" normalizeH="0" dirty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  <a:sym typeface="Calibri"/>
              </a:rPr>
              <a:t>oneOf</a:t>
            </a:r>
            <a:r>
              <a:rPr kumimoji="0" lang="en-US" sz="1800" u="none" strike="noStrike" cap="none" spc="0" normalizeH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  <a:sym typeface="Calibri"/>
              </a:rPr>
              <a:t>, </a:t>
            </a:r>
            <a:r>
              <a:rPr kumimoji="0" lang="en-US" sz="1800" u="none" strike="noStrike" cap="none" spc="0" normalizeH="0" dirty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 Light" panose="020F0302020204030204" pitchFamily="34" charset="0"/>
                <a:ea typeface="+mj-ea"/>
                <a:cs typeface="Calibri Light" panose="020F0302020204030204" pitchFamily="34" charset="0"/>
                <a:sym typeface="Calibri"/>
              </a:rPr>
              <a:t>anyOf</a:t>
            </a:r>
            <a:endParaRPr kumimoji="0" lang="en-US" sz="180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alibri Light" panose="020F0302020204030204" pitchFamily="34" charset="0"/>
              <a:ea typeface="+mj-ea"/>
              <a:cs typeface="Calibri Light" panose="020F03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78292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Number with format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pc="-100"/>
            </a:pPr>
            <a:r>
              <a:rPr lang="en-US" sz="18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to further articulate specific number / integer types</a:t>
            </a:r>
            <a:endParaRPr sz="180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708039"/>
              </p:ext>
            </p:extLst>
          </p:nvPr>
        </p:nvGraphicFramePr>
        <p:xfrm>
          <a:off x="300942" y="1504721"/>
          <a:ext cx="8542116" cy="313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7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7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7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Any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Floating-point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Floating-point numbers with double 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Integer numbers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Signed 32 bit</a:t>
                      </a:r>
                      <a:r>
                        <a:rPr lang="en-US" b="0" i="0" baseline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integers</a:t>
                      </a:r>
                      <a:endParaRPr lang="en-US" b="0" i="0" dirty="0">
                        <a:solidFill>
                          <a:schemeClr val="bg2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Signed</a:t>
                      </a:r>
                      <a:r>
                        <a:rPr lang="en-US" b="0" i="0" baseline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64 bit integers (long type)</a:t>
                      </a:r>
                      <a:endParaRPr lang="en-US" b="0" i="0" dirty="0">
                        <a:solidFill>
                          <a:schemeClr val="bg2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18883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String with format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13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pc="-100"/>
            </a:pPr>
            <a:r>
              <a:rPr lang="en-US" sz="18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to further articulate string formatting</a:t>
            </a:r>
            <a:endParaRPr sz="180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292921"/>
              </p:ext>
            </p:extLst>
          </p:nvPr>
        </p:nvGraphicFramePr>
        <p:xfrm>
          <a:off x="428264" y="1690141"/>
          <a:ext cx="8287472" cy="276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4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4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9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Date notation</a:t>
                      </a:r>
                    </a:p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e.g. 2017-11-12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date-time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Date</a:t>
                      </a:r>
                      <a:r>
                        <a:rPr lang="en-US" b="0" i="0" baseline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time notation</a:t>
                      </a:r>
                    </a:p>
                    <a:p>
                      <a:r>
                        <a:rPr lang="en-US" b="0" i="0" baseline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e.g. 2017-11-12T12:00:00Z</a:t>
                      </a:r>
                      <a:endParaRPr lang="en-US" b="0" i="0" dirty="0">
                        <a:solidFill>
                          <a:schemeClr val="bg2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Notify</a:t>
                      </a:r>
                      <a:r>
                        <a:rPr lang="en-US" b="0" i="0" baseline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UI to mask </a:t>
                      </a:r>
                      <a:endParaRPr lang="en-US" b="0" i="0" dirty="0">
                        <a:solidFill>
                          <a:schemeClr val="bg2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Base64 encoded</a:t>
                      </a:r>
                      <a:r>
                        <a:rPr lang="en-US" b="0" i="0" baseline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characters</a:t>
                      </a:r>
                      <a:endParaRPr lang="en-US" b="0" i="0" dirty="0">
                        <a:solidFill>
                          <a:schemeClr val="bg2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2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Binary data used to describe files.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4989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Minimum, Maximum, Multiples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Minimum, Maximum value constraints can be specified</a:t>
            </a:r>
          </a:p>
          <a:p>
            <a:pPr marL="273050" indent="-273050" defTabSz="354965"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Multiples can be used to constrain a value to a multiple </a:t>
            </a:r>
          </a:p>
          <a:p>
            <a:pPr marL="273050" indent="-273050" defTabSz="354965"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ExclusiveMinimum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ExclusiveMaximum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excludes the value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565" y="2997843"/>
            <a:ext cx="3328584" cy="14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9107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minLength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/ </a:t>
            </a:r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maxLength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/ pattern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1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73050" indent="-273050" defTabSz="354965"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Constrain a string to have a minimum / maximum length</a:t>
            </a:r>
          </a:p>
          <a:p>
            <a:pPr marL="273050" indent="-273050" defTabSz="354965">
              <a:buSzPct val="75000"/>
              <a:buChar char="•"/>
              <a:defRPr sz="2236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a pattern to constrain a string</a:t>
            </a:r>
            <a:endParaRPr sz="240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93" y="2662177"/>
            <a:ext cx="6252918" cy="10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5115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Schemas</a:t>
            </a:r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 Object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Exercise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a Schemas Object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7599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Pre-requisites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Basic knowledge of REST</a:t>
            </a:r>
          </a:p>
        </p:txBody>
      </p:sp>
    </p:spTree>
    <p:extLst>
      <p:ext uri="{BB962C8B-B14F-4D97-AF65-F5344CB8AC3E}">
        <p14:creationId xmlns:p14="http://schemas.microsoft.com/office/powerpoint/2010/main" val="151016299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EEF1F9"/>
                </a:solidFill>
                <a:latin typeface="Rockwell"/>
                <a:ea typeface="Rockwell"/>
              </a:rPr>
              <a:t>Paths Object</a:t>
            </a: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API Capabilities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4169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Paths Object</a:t>
            </a:r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the API Provides</a:t>
            </a:r>
          </a:p>
          <a:p>
            <a:pPr marL="293076" indent="-293076" defTabSz="825500"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URL, MIME Types, Parameters Object, Responses Object</a:t>
            </a:r>
            <a:r>
              <a:rPr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1689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Determine Interaction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</a:rPr>
              <a:t>What Verb, Request, Response needs to be identified?</a:t>
            </a:r>
          </a:p>
          <a:p>
            <a:pPr marL="293076" indent="-293076" defTabSz="825500"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</a:rPr>
              <a:t>Parameters as input?</a:t>
            </a:r>
          </a:p>
          <a:p>
            <a:pPr marL="293076" indent="-293076" defTabSz="825500"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err="1">
                <a:solidFill>
                  <a:schemeClr val="bg2"/>
                </a:solidFill>
              </a:rPr>
              <a:t>RequestBody</a:t>
            </a:r>
            <a:r>
              <a:rPr lang="en-US" sz="2400" dirty="0">
                <a:solidFill>
                  <a:schemeClr val="bg2"/>
                </a:solidFill>
              </a:rPr>
              <a:t> as input (e.g. JSON)?</a:t>
            </a:r>
            <a:endParaRPr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07681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03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Paths Object 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Detailed </a:t>
            </a:r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Example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D929C95-EC26-5846-9E3F-AF4D7A8CF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434847"/>
            <a:ext cx="5308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448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Paths</a:t>
            </a:r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 Object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Exercise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a Paths Object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2097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EEF1F9"/>
                </a:solidFill>
                <a:latin typeface="Rockwell"/>
                <a:ea typeface="Rockwell"/>
              </a:rPr>
              <a:t>$ref</a:t>
            </a: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Reference capabilities in </a:t>
            </a:r>
            <a:r>
              <a:rPr lang="en-US" sz="1600" spc="-52" dirty="0" err="1">
                <a:solidFill>
                  <a:srgbClr val="EEF1F9"/>
                </a:solidFill>
                <a:latin typeface="Calibri Light"/>
              </a:rPr>
              <a:t>OpenAPI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73620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$ref overview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uses $ref for referencing information within an OAS spec, outside on the file system or at a URL.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$ref: ‘#/components/schemas/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elementName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’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$ref: ‘../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person.json#elementName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’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$ref: ‘http://path to resource/#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elementName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’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3656392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EEF1F9"/>
                </a:solidFill>
                <a:latin typeface="Rockwell"/>
                <a:ea typeface="Rockwell"/>
              </a:rPr>
              <a:t>Parameters Object</a:t>
            </a:r>
            <a:endParaRPr lang="en-US" sz="2400" b="0" strike="noStrike" spc="-1" dirty="0">
              <a:solidFill>
                <a:srgbClr val="EEF1F9"/>
              </a:solidFill>
              <a:latin typeface="Rockwell"/>
              <a:ea typeface="Rockwel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Request Data for API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52444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Parameters Object</a:t>
            </a:r>
          </a:p>
        </p:txBody>
      </p:sp>
      <p:sp>
        <p:nvSpPr>
          <p:cNvPr id="52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85750" indent="-285750" defTabSz="371475">
              <a:spcBef>
                <a:spcPts val="2600"/>
              </a:spcBef>
              <a:buSzPct val="75000"/>
              <a:buChar char="•"/>
              <a:defRPr sz="23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Identifies where in the request the inbound data will reside</a:t>
            </a:r>
          </a:p>
          <a:p>
            <a:pPr marL="285750" indent="-285750" defTabSz="371475">
              <a:spcBef>
                <a:spcPts val="2600"/>
              </a:spcBef>
              <a:buSzPct val="75000"/>
              <a:buChar char="•"/>
              <a:defRPr sz="23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Path, Query, HTTP Header, </a:t>
            </a: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Cookies</a:t>
            </a:r>
            <a:endParaRPr sz="240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defTabSz="371475">
              <a:spcBef>
                <a:spcPts val="2600"/>
              </a:spcBef>
              <a:buSzPct val="75000"/>
              <a:buChar char="•"/>
              <a:defRPr sz="23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 can be stored in a several locations (e.g. Path, Query + Header)</a:t>
            </a:r>
          </a:p>
          <a:p>
            <a:pPr marL="285750" indent="-285750" defTabSz="371475">
              <a:spcBef>
                <a:spcPts val="2600"/>
              </a:spcBef>
              <a:buSzPct val="75000"/>
              <a:buChar char="•"/>
              <a:defRPr sz="234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 be defined under Path or at the root level for reuse </a:t>
            </a:r>
          </a:p>
        </p:txBody>
      </p:sp>
    </p:spTree>
    <p:extLst>
      <p:ext uri="{BB962C8B-B14F-4D97-AF65-F5344CB8AC3E}">
        <p14:creationId xmlns:p14="http://schemas.microsoft.com/office/powerpoint/2010/main" val="202269307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27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  <a:cs typeface="Calibri Light" panose="020F0302020204030204" pitchFamily="34" charset="0"/>
              </a:rPr>
              <a:t>Parameter Object Example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C914EE9-3DB9-C649-BC35-6A98F12CB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61" y="1544724"/>
            <a:ext cx="5987183" cy="24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289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Why APIs and what simplifies their delivery?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APIs have been proven to be the number one mechanism for electronic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APIs identify what they provide via their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 Consumption has been proven to increase when interface is clean, simple and well documented.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 eco-system has standardized on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as the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defacto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Virts</a:t>
            </a:r>
            <a:endParaRPr lang="en-US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3457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Parameters</a:t>
            </a:r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 Object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Exercise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a Parameters Object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1905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EEF1F9"/>
                </a:solidFill>
                <a:latin typeface="Rockwell"/>
                <a:ea typeface="Rockwell"/>
              </a:rPr>
              <a:t>Media Types</a:t>
            </a:r>
            <a:endParaRPr lang="en-US" sz="2400" b="0" strike="noStrike" spc="-1" dirty="0">
              <a:solidFill>
                <a:srgbClr val="EEF1F9"/>
              </a:solidFill>
              <a:latin typeface="Rockwell"/>
              <a:ea typeface="Rockwel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Describe the API Content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64135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Media Type for Requests/Responses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MIME Type definition for a request or response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Accept: application/</a:t>
            </a:r>
            <a:r>
              <a:rPr lang="en-US" sz="24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json</a:t>
            </a:r>
            <a:endParaRPr lang="en-US" sz="240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Content-Type: plain/text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3972484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Media Type Object Example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pc="-100"/>
            </a:pPr>
            <a:r>
              <a:rPr lang="en-US" sz="18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application/</a:t>
            </a:r>
            <a:r>
              <a:rPr lang="en-US" sz="1800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json</a:t>
            </a:r>
            <a:endParaRPr sz="180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63766-E1A1-A241-A3BA-1E833DDB6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1879600"/>
            <a:ext cx="73279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6647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Media Type Object Example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pc="-100"/>
            </a:pP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Upload</a:t>
            </a:r>
            <a:endParaRPr sz="1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96" y="2105949"/>
            <a:ext cx="4153644" cy="134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276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Media Type Object Example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9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pc="-100"/>
            </a:pPr>
            <a:r>
              <a:rPr lang="en-US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Multipart</a:t>
            </a:r>
            <a:endParaRPr sz="18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12" y="1757643"/>
            <a:ext cx="3135775" cy="26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0588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Media Type</a:t>
            </a:r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 Object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Exercise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a Media Type Object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65110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EEF1F9"/>
                </a:solidFill>
                <a:latin typeface="Rockwell"/>
                <a:ea typeface="Rockwell"/>
              </a:rPr>
              <a:t>Responses Object</a:t>
            </a:r>
            <a:endParaRPr lang="en-US" sz="2400" b="0" strike="noStrike" spc="-1" dirty="0">
              <a:solidFill>
                <a:srgbClr val="EEF1F9"/>
              </a:solidFill>
              <a:latin typeface="Rockwell"/>
              <a:ea typeface="Rockwel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Describe the API Responses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6731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3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Responses Object</a:t>
            </a:r>
          </a:p>
        </p:txBody>
      </p:sp>
      <p:sp>
        <p:nvSpPr>
          <p:cNvPr id="534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Identifies how the data will be presented back to consumer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MIME Type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Associated Definition Object</a:t>
            </a:r>
          </a:p>
        </p:txBody>
      </p:sp>
    </p:spTree>
    <p:extLst>
      <p:ext uri="{BB962C8B-B14F-4D97-AF65-F5344CB8AC3E}">
        <p14:creationId xmlns:p14="http://schemas.microsoft.com/office/powerpoint/2010/main" val="92356988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Responses Object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30508-64AF-ED45-BAF6-2F2AF88E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93" y="1562078"/>
            <a:ext cx="7032665" cy="20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256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What is </a:t>
            </a:r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OpenAPI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?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YAML or JSON definition of a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API Documentation </a:t>
            </a:r>
            <a:r>
              <a:rPr lang="en-US" u="sng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Standardized language to articulate HTTP, URI, MIME semantics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Eco-system of tooling to consume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doc and provide additional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3728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Response Exercise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48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635000" indent="-635000" defTabSz="825500">
              <a:spcBef>
                <a:spcPts val="2400"/>
              </a:spcBef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responses for both GET and POST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 GET create 200, 4XX, 5XX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 POST create 201 and 5XX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63745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spc="-1" dirty="0" err="1">
                <a:solidFill>
                  <a:srgbClr val="EEF1F9"/>
                </a:solidFill>
                <a:latin typeface="Rockwell"/>
                <a:ea typeface="Rockwell"/>
              </a:rPr>
              <a:t>RequestBody</a:t>
            </a:r>
            <a:r>
              <a:rPr lang="en-US" sz="2400" spc="-1" dirty="0">
                <a:solidFill>
                  <a:srgbClr val="EEF1F9"/>
                </a:solidFill>
                <a:latin typeface="Rockwell"/>
                <a:ea typeface="Rockwell"/>
              </a:rPr>
              <a:t> Object</a:t>
            </a:r>
            <a:endParaRPr lang="en-US" sz="2400" b="0" strike="noStrike" spc="-1" dirty="0">
              <a:solidFill>
                <a:srgbClr val="EEF1F9"/>
              </a:solidFill>
              <a:latin typeface="Rockwell"/>
              <a:ea typeface="Rockwel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Describe the API Request Body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5541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requestBody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Object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500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POST, PUT, PATCH</a:t>
            </a:r>
          </a:p>
          <a:p>
            <a:pPr marL="293076" indent="-293076" defTabSz="825500">
              <a:spcBef>
                <a:spcPts val="2400"/>
              </a:spcBef>
              <a:buSzPct val="75000"/>
              <a:buChar char="•"/>
              <a:defRPr sz="5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Distinguishes Payload from Parameters</a:t>
            </a:r>
            <a:endParaRPr sz="240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1858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8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requestBody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Example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25579-E385-C348-B67F-C0CE8DAF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31" y="1632030"/>
            <a:ext cx="6817696" cy="25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258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requestBody</a:t>
            </a:r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 Object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Exercise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Create a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requestBody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Object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5870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EEF1F9"/>
                </a:solidFill>
                <a:latin typeface="Rockwell"/>
                <a:ea typeface="Rockwell"/>
              </a:rPr>
              <a:t>Completed Example</a:t>
            </a:r>
            <a:endParaRPr lang="en-US" sz="2400" b="0" strike="noStrike" spc="-1" dirty="0">
              <a:solidFill>
                <a:srgbClr val="EEF1F9"/>
              </a:solidFill>
              <a:latin typeface="Rockwell"/>
              <a:ea typeface="Rockwel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Version 0.1 of Warehouse API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10693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286C1B-49C1-E245-8D2F-28339C8D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2" y="1566414"/>
            <a:ext cx="5142147" cy="2381436"/>
          </a:xfrm>
          <a:prstGeom prst="rect">
            <a:avLst/>
          </a:prstGeom>
        </p:spPr>
      </p:pic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SwaggerHub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 -&gt; Spring Boot -&gt; Docker -&gt; GKE -&gt; </a:t>
            </a:r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ReadyAPI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6BC4A-9126-B243-90E6-B155A1A96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60" y="1657407"/>
            <a:ext cx="1393692" cy="1393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2369B-CD23-C241-97B1-C89059584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360" y="3299668"/>
            <a:ext cx="3185208" cy="975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A8A2E4-B916-F744-BCA4-D70C8A98F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781" y="1765391"/>
            <a:ext cx="1382546" cy="11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3799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224000" y="1760040"/>
            <a:ext cx="298692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EEF1F9"/>
                </a:solidFill>
                <a:latin typeface="Rockwell"/>
                <a:ea typeface="Rockwell"/>
              </a:rPr>
              <a:t>Class Summary</a:t>
            </a:r>
            <a:endParaRPr lang="en-US" sz="2400" b="0" strike="noStrike" spc="-1" dirty="0">
              <a:solidFill>
                <a:srgbClr val="EEF1F9"/>
              </a:solidFill>
              <a:latin typeface="Rockwell"/>
              <a:ea typeface="Rockwel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224000" y="2682720"/>
            <a:ext cx="2986920" cy="8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spcBef>
                <a:spcPts val="210"/>
              </a:spcBef>
            </a:pPr>
            <a:r>
              <a:rPr lang="en-US" sz="1600" spc="-52" dirty="0">
                <a:solidFill>
                  <a:srgbClr val="EEF1F9"/>
                </a:solidFill>
                <a:latin typeface="Calibri Light"/>
              </a:rPr>
              <a:t>What did we learn?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104120" y="4738320"/>
            <a:ext cx="354204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SBC18 </a:t>
            </a:r>
            <a:r>
              <a:rPr lang="en-US" sz="1050" b="0" strike="noStrike" spc="-1" dirty="0" err="1">
                <a:solidFill>
                  <a:srgbClr val="EEF1F9"/>
                </a:solidFill>
                <a:latin typeface="Calibri Light"/>
                <a:ea typeface="Calibri Light"/>
              </a:rPr>
              <a:t>OpenAPI</a:t>
            </a:r>
            <a:r>
              <a:rPr lang="en-US" sz="1050" b="0" strike="noStrike" spc="-1" dirty="0">
                <a:solidFill>
                  <a:srgbClr val="EEF1F9"/>
                </a:solidFill>
                <a:latin typeface="Calibri Light"/>
                <a:ea typeface="Calibri Light"/>
              </a:rPr>
              <a:t> Training</a:t>
            </a:r>
            <a:endParaRPr lang="en-US" sz="10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88582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Summary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463" name="Content Placeholder 4"/>
          <p:cNvSpPr txBox="1"/>
          <p:nvPr/>
        </p:nvSpPr>
        <p:spPr>
          <a:xfrm>
            <a:off x="533713" y="1540304"/>
            <a:ext cx="8061567" cy="3063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API Economy continues to represent backbone of Enterprise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Clear articulation of API is critical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has been adopted as the way to communicate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eco-system is increasing every day</a:t>
            </a:r>
          </a:p>
          <a:p>
            <a:pPr marL="635000" indent="-635000" defTabSz="825500">
              <a:buSzPct val="75000"/>
              <a:buChar char="•"/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Participate, it is an open forum!</a:t>
            </a:r>
            <a:endParaRPr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4900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224000" y="1763640"/>
            <a:ext cx="3239280" cy="100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 anchor="ctr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EEF1F9"/>
                </a:solidFill>
                <a:latin typeface="Rockwell"/>
                <a:ea typeface="Rockwell"/>
              </a:rPr>
              <a:t>Thank you!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sz="2200" dirty="0">
                <a:solidFill>
                  <a:schemeClr val="bg2"/>
                </a:solidFill>
                <a:latin typeface="Rockwell" panose="02060603020205020403" pitchFamily="18" charset="77"/>
              </a:rPr>
              <a:t>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2010 -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Wordnik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creates Swagger to help describe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2015 –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Smartbear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acquires Swagger and assets from Reverb.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2015 –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Smartbear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Google, 3Scale, Apigee and others create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Initiative with Swagger 2.0 as basis and renames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2.0.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2017 –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releases 3.0 of </a:t>
            </a:r>
            <a:r>
              <a:rPr lang="en-US" dirty="0" err="1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OpenAPI</a:t>
            </a: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96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ooter Placeholder 3"/>
          <p:cNvSpPr txBox="1"/>
          <p:nvPr/>
        </p:nvSpPr>
        <p:spPr>
          <a:xfrm>
            <a:off x="1104293" y="4815745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Who can use </a:t>
            </a:r>
            <a:r>
              <a:rPr lang="en-US" sz="2200" dirty="0" err="1">
                <a:solidFill>
                  <a:schemeClr val="bg2"/>
                </a:solidFill>
                <a:latin typeface="Rockwell" panose="02060603020205020403" pitchFamily="18" charset="77"/>
              </a:rPr>
              <a:t>OpenAPI</a:t>
            </a:r>
            <a:r>
              <a:rPr lang="en-US" sz="2200" dirty="0">
                <a:solidFill>
                  <a:schemeClr val="bg2"/>
                </a:solidFill>
                <a:latin typeface="Rockwell" panose="02060603020205020403" pitchFamily="18" charset="77"/>
              </a:rPr>
              <a:t>?</a:t>
            </a:r>
            <a:endParaRPr sz="2200" dirty="0">
              <a:solidFill>
                <a:schemeClr val="bg2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CCFFF-EBB5-F045-83F3-F2D9D669B26A}"/>
              </a:ext>
            </a:extLst>
          </p:cNvPr>
          <p:cNvSpPr txBox="1"/>
          <p:nvPr/>
        </p:nvSpPr>
        <p:spPr>
          <a:xfrm>
            <a:off x="434897" y="1505415"/>
            <a:ext cx="84303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Anyone who participates in the evolution of API based products /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Product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Business Analyst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Software Architect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QA Engineer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Lead Developer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Third-party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627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Footer Placeholder 3"/>
          <p:cNvSpPr txBox="1"/>
          <p:nvPr/>
        </p:nvSpPr>
        <p:spPr>
          <a:xfrm>
            <a:off x="1104293" y="4815744"/>
            <a:ext cx="3543086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>
                <a:solidFill>
                  <a:srgbClr val="838587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-1" dirty="0">
                <a:solidFill>
                  <a:schemeClr val="tx1"/>
                </a:solidFill>
              </a:rPr>
              <a:t>SBC18 </a:t>
            </a:r>
            <a:r>
              <a:rPr lang="en-US" spc="-1" dirty="0" err="1">
                <a:solidFill>
                  <a:schemeClr val="tx1"/>
                </a:solidFill>
              </a:rPr>
              <a:t>OpenAPI</a:t>
            </a:r>
            <a:r>
              <a:rPr lang="en-US" spc="-1" dirty="0">
                <a:solidFill>
                  <a:schemeClr val="tx1"/>
                </a:solidFill>
              </a:rPr>
              <a:t> Training</a:t>
            </a:r>
            <a:endParaRPr lang="en-US" spc="-1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61" name="Title 1"/>
          <p:cNvSpPr txBox="1">
            <a:spLocks noGrp="1"/>
          </p:cNvSpPr>
          <p:nvPr>
            <p:ph type="title"/>
          </p:nvPr>
        </p:nvSpPr>
        <p:spPr>
          <a:xfrm>
            <a:off x="539551" y="602209"/>
            <a:ext cx="8064898" cy="360042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r>
              <a:rPr lang="en-US" sz="2200" dirty="0" err="1"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77"/>
              </a:rPr>
              <a:t>Smartbear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77"/>
              </a:rPr>
              <a:t> Swagger Tooling</a:t>
            </a:r>
            <a:endParaRPr sz="2200" dirty="0">
              <a:solidFill>
                <a:schemeClr val="bg1">
                  <a:lumMod val="50000"/>
                </a:schemeClr>
              </a:solidFill>
              <a:latin typeface="Rockwell" panose="02060603020205020403" pitchFamily="18" charset="77"/>
            </a:endParaRPr>
          </a:p>
        </p:txBody>
      </p:sp>
      <p:sp>
        <p:nvSpPr>
          <p:cNvPr id="562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39551" y="1046920"/>
            <a:ext cx="8064898" cy="2811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pc="-100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Inspector, Editor,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Codegen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UI,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SwaggerHub</a:t>
            </a:r>
            <a:endParaRPr sz="18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3" y="1412728"/>
            <a:ext cx="3423869" cy="2219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28" y="1412728"/>
            <a:ext cx="3513088" cy="2277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29" y="2284538"/>
            <a:ext cx="3284489" cy="2129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58" y="2659795"/>
            <a:ext cx="3593877" cy="248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6875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9494D"/>
      </a:dk2>
      <a:lt2>
        <a:srgbClr val="838587"/>
      </a:lt2>
      <a:accent1>
        <a:srgbClr val="0079C1"/>
      </a:accent1>
      <a:accent2>
        <a:srgbClr val="6CB33F"/>
      </a:accent2>
      <a:accent3>
        <a:srgbClr val="004169"/>
      </a:accent3>
      <a:accent4>
        <a:srgbClr val="306B41"/>
      </a:accent4>
      <a:accent5>
        <a:srgbClr val="EEF1F9"/>
      </a:accent5>
      <a:accent6>
        <a:srgbClr val="85BAE5"/>
      </a:accent6>
      <a:hlink>
        <a:srgbClr val="0079C1"/>
      </a:hlink>
      <a:folHlink>
        <a:srgbClr val="00416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9494D"/>
      </a:dk2>
      <a:lt2>
        <a:srgbClr val="838587"/>
      </a:lt2>
      <a:accent1>
        <a:srgbClr val="0079C1"/>
      </a:accent1>
      <a:accent2>
        <a:srgbClr val="6CB33F"/>
      </a:accent2>
      <a:accent3>
        <a:srgbClr val="004169"/>
      </a:accent3>
      <a:accent4>
        <a:srgbClr val="306B41"/>
      </a:accent4>
      <a:accent5>
        <a:srgbClr val="EEF1F9"/>
      </a:accent5>
      <a:accent6>
        <a:srgbClr val="85BAE5"/>
      </a:accent6>
      <a:hlink>
        <a:srgbClr val="0079C1"/>
      </a:hlink>
      <a:folHlink>
        <a:srgbClr val="00416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9494D"/>
      </a:dk2>
      <a:lt2>
        <a:srgbClr val="838587"/>
      </a:lt2>
      <a:accent1>
        <a:srgbClr val="0079C1"/>
      </a:accent1>
      <a:accent2>
        <a:srgbClr val="6CB33F"/>
      </a:accent2>
      <a:accent3>
        <a:srgbClr val="004169"/>
      </a:accent3>
      <a:accent4>
        <a:srgbClr val="306B41"/>
      </a:accent4>
      <a:accent5>
        <a:srgbClr val="EEF1F9"/>
      </a:accent5>
      <a:accent6>
        <a:srgbClr val="85BAE5"/>
      </a:accent6>
      <a:hlink>
        <a:srgbClr val="0079C1"/>
      </a:hlink>
      <a:folHlink>
        <a:srgbClr val="00416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10571</TotalTime>
  <Words>1536</Words>
  <Application>Microsoft Macintosh PowerPoint</Application>
  <PresentationFormat>On-screen Show (16:9)</PresentationFormat>
  <Paragraphs>357</Paragraphs>
  <Slides>69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Calibri</vt:lpstr>
      <vt:lpstr>Calibri Light</vt:lpstr>
      <vt:lpstr>DejaVu Sans</vt:lpstr>
      <vt:lpstr>Helvetica Light</vt:lpstr>
      <vt:lpstr>Open Sans</vt:lpstr>
      <vt:lpstr>Rockwell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cPrime, Inc</vt:lpstr>
      <vt:lpstr>Pre-requisites</vt:lpstr>
      <vt:lpstr>Why APIs and what simplifies their delivery?</vt:lpstr>
      <vt:lpstr>What is OpenAPI?</vt:lpstr>
      <vt:lpstr>History</vt:lpstr>
      <vt:lpstr>Who can use OpenAPI?</vt:lpstr>
      <vt:lpstr>Smartbear Swagger Tooling</vt:lpstr>
      <vt:lpstr>What is a REST API?</vt:lpstr>
      <vt:lpstr>What is a Service?</vt:lpstr>
      <vt:lpstr>Interface Examples</vt:lpstr>
      <vt:lpstr>PowerPoint Presentation</vt:lpstr>
      <vt:lpstr>OpenAPI 2.0 to OpenAPI 3.X</vt:lpstr>
      <vt:lpstr>PowerPoint Presentation</vt:lpstr>
      <vt:lpstr>SwaggerHub</vt:lpstr>
      <vt:lpstr>PowerPoint Presentation</vt:lpstr>
      <vt:lpstr>Training Exercise</vt:lpstr>
      <vt:lpstr>Characteristics</vt:lpstr>
      <vt:lpstr>Data</vt:lpstr>
      <vt:lpstr>PowerPoint Presentation</vt:lpstr>
      <vt:lpstr>Info Object</vt:lpstr>
      <vt:lpstr>Info Object Example</vt:lpstr>
      <vt:lpstr>Info Object Exercise</vt:lpstr>
      <vt:lpstr>PowerPoint Presentation</vt:lpstr>
      <vt:lpstr>Servers Object</vt:lpstr>
      <vt:lpstr>Servers Object Example</vt:lpstr>
      <vt:lpstr>Servers Object Exercise</vt:lpstr>
      <vt:lpstr>PowerPoint Presentation</vt:lpstr>
      <vt:lpstr>Components Object</vt:lpstr>
      <vt:lpstr>PowerPoint Presentation</vt:lpstr>
      <vt:lpstr>Schemas Object</vt:lpstr>
      <vt:lpstr>Schemas Object Example</vt:lpstr>
      <vt:lpstr>Data Types</vt:lpstr>
      <vt:lpstr>Number with format</vt:lpstr>
      <vt:lpstr>String with format</vt:lpstr>
      <vt:lpstr>Minimum, Maximum, Multiples</vt:lpstr>
      <vt:lpstr>minLength / maxLength / pattern</vt:lpstr>
      <vt:lpstr>Schemas Object Exercise</vt:lpstr>
      <vt:lpstr>PowerPoint Presentation</vt:lpstr>
      <vt:lpstr>Paths Object</vt:lpstr>
      <vt:lpstr>Determine Interaction</vt:lpstr>
      <vt:lpstr>Paths Object Detailed Example</vt:lpstr>
      <vt:lpstr>Paths Object Exercise</vt:lpstr>
      <vt:lpstr>PowerPoint Presentation</vt:lpstr>
      <vt:lpstr>$ref overview</vt:lpstr>
      <vt:lpstr>PowerPoint Presentation</vt:lpstr>
      <vt:lpstr>Parameters Object</vt:lpstr>
      <vt:lpstr>Parameter Object Example</vt:lpstr>
      <vt:lpstr>Parameters Object Exercise</vt:lpstr>
      <vt:lpstr>PowerPoint Presentation</vt:lpstr>
      <vt:lpstr>Media Type for Requests/Responses</vt:lpstr>
      <vt:lpstr>Media Type Object Example</vt:lpstr>
      <vt:lpstr>Media Type Object Example</vt:lpstr>
      <vt:lpstr>Media Type Object Example</vt:lpstr>
      <vt:lpstr>Media Type Object Exercise</vt:lpstr>
      <vt:lpstr>PowerPoint Presentation</vt:lpstr>
      <vt:lpstr>Responses Object</vt:lpstr>
      <vt:lpstr>Responses Object Example</vt:lpstr>
      <vt:lpstr>Response Exercise</vt:lpstr>
      <vt:lpstr>PowerPoint Presentation</vt:lpstr>
      <vt:lpstr>requestBody Object</vt:lpstr>
      <vt:lpstr>requestBody Example</vt:lpstr>
      <vt:lpstr>requestBody Object Exercise</vt:lpstr>
      <vt:lpstr>PowerPoint Presentation</vt:lpstr>
      <vt:lpstr>SwaggerHub -&gt; Spring Boot -&gt; Docker -&gt; GKE -&gt; ReadyAPI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Smith</dc:creator>
  <dc:description/>
  <cp:lastModifiedBy>Chris Riley</cp:lastModifiedBy>
  <cp:revision>453</cp:revision>
  <dcterms:created xsi:type="dcterms:W3CDTF">2013-10-21T11:28:16Z</dcterms:created>
  <dcterms:modified xsi:type="dcterms:W3CDTF">2018-10-29T01:15:32Z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